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4"/>
    <p:sldMasterId id="2147483681" r:id="rId5"/>
    <p:sldMasterId id="2147483682" r:id="rId6"/>
    <p:sldMasterId id="2147483705" r:id="rId7"/>
    <p:sldMasterId id="2147483717" r:id="rId8"/>
    <p:sldMasterId id="2147483727" r:id="rId9"/>
  </p:sldMasterIdLst>
  <p:notesMasterIdLst>
    <p:notesMasterId r:id="rId47"/>
  </p:notesMasterIdLst>
  <p:handoutMasterIdLst>
    <p:handoutMasterId r:id="rId48"/>
  </p:handoutMasterIdLst>
  <p:sldIdLst>
    <p:sldId id="256" r:id="rId10"/>
    <p:sldId id="272" r:id="rId11"/>
    <p:sldId id="616" r:id="rId12"/>
    <p:sldId id="648" r:id="rId13"/>
    <p:sldId id="617" r:id="rId14"/>
    <p:sldId id="620" r:id="rId15"/>
    <p:sldId id="618" r:id="rId16"/>
    <p:sldId id="619" r:id="rId17"/>
    <p:sldId id="621" r:id="rId18"/>
    <p:sldId id="622" r:id="rId19"/>
    <p:sldId id="623" r:id="rId20"/>
    <p:sldId id="624" r:id="rId21"/>
    <p:sldId id="625" r:id="rId22"/>
    <p:sldId id="626" r:id="rId23"/>
    <p:sldId id="627" r:id="rId24"/>
    <p:sldId id="628" r:id="rId25"/>
    <p:sldId id="629" r:id="rId26"/>
    <p:sldId id="630" r:id="rId27"/>
    <p:sldId id="631" r:id="rId28"/>
    <p:sldId id="632" r:id="rId29"/>
    <p:sldId id="633" r:id="rId30"/>
    <p:sldId id="634" r:id="rId31"/>
    <p:sldId id="635" r:id="rId32"/>
    <p:sldId id="637" r:id="rId33"/>
    <p:sldId id="638" r:id="rId34"/>
    <p:sldId id="639" r:id="rId35"/>
    <p:sldId id="640" r:id="rId36"/>
    <p:sldId id="641" r:id="rId37"/>
    <p:sldId id="642" r:id="rId38"/>
    <p:sldId id="643" r:id="rId39"/>
    <p:sldId id="644" r:id="rId40"/>
    <p:sldId id="645" r:id="rId41"/>
    <p:sldId id="646" r:id="rId42"/>
    <p:sldId id="647" r:id="rId43"/>
    <p:sldId id="444" r:id="rId44"/>
    <p:sldId id="501" r:id="rId45"/>
    <p:sldId id="535" r:id="rId46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Mónica" id="{F4B71B13-57B0-438A-BCD6-AB793858347A}">
          <p14:sldIdLst>
            <p14:sldId id="256"/>
          </p14:sldIdLst>
        </p14:section>
        <p14:section name="Presentación" id="{3E915ABC-F4E4-4F24-A3FF-783115428305}">
          <p14:sldIdLst>
            <p14:sldId id="272"/>
            <p14:sldId id="616"/>
            <p14:sldId id="648"/>
            <p14:sldId id="617"/>
            <p14:sldId id="620"/>
            <p14:sldId id="618"/>
            <p14:sldId id="619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444"/>
            <p14:sldId id="501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rid Johanna Bernal Rueda" initials="AR" lastIdx="2" clrIdx="0">
    <p:extLst>
      <p:ext uri="{19B8F6BF-5375-455C-9EA6-DF929625EA0E}">
        <p15:presenceInfo xmlns:p15="http://schemas.microsoft.com/office/powerpoint/2012/main" userId="S::aj.bernal218@uniandes.edu.co::f8d8b721-92e6-4132-af81-e30a7a32d8a1" providerId="AD"/>
      </p:ext>
    </p:extLst>
  </p:cmAuthor>
  <p:cmAuthor id="2" name="Grace Natalia Tellez Barbosa" initials="GNTB" lastIdx="5" clrIdx="1">
    <p:extLst>
      <p:ext uri="{19B8F6BF-5375-455C-9EA6-DF929625EA0E}">
        <p15:presenceInfo xmlns:p15="http://schemas.microsoft.com/office/powerpoint/2012/main" userId="Grace Natalia Tellez Barbosa" providerId="None"/>
      </p:ext>
    </p:extLst>
  </p:cmAuthor>
  <p:cmAuthor id="3" name=" " initials="" lastIdx="5" clrIdx="2">
    <p:extLst>
      <p:ext uri="{19B8F6BF-5375-455C-9EA6-DF929625EA0E}">
        <p15:presenceInfo xmlns:p15="http://schemas.microsoft.com/office/powerpoint/2012/main" userId=" " providerId="None"/>
      </p:ext>
    </p:extLst>
  </p:cmAuthor>
  <p:cmAuthor id="4" name="Mario Castillo Hernandez" initials="MCH" lastIdx="4" clrIdx="3">
    <p:extLst>
      <p:ext uri="{19B8F6BF-5375-455C-9EA6-DF929625EA0E}">
        <p15:presenceInfo xmlns:p15="http://schemas.microsoft.com/office/powerpoint/2012/main" userId="S::mcastill@uniandes.edu.co::70730fa2-ba8b-4977-a835-b94ee4c7ef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51E"/>
    <a:srgbClr val="652B90"/>
    <a:srgbClr val="7E3E7E"/>
    <a:srgbClr val="AD6058"/>
    <a:srgbClr val="B66652"/>
    <a:srgbClr val="83417A"/>
    <a:srgbClr val="D2E4FE"/>
    <a:srgbClr val="985169"/>
    <a:srgbClr val="682E8F"/>
    <a:srgbClr val="F9D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0"/>
    <p:restoredTop sz="96357" autoAdjust="0"/>
  </p:normalViewPr>
  <p:slideViewPr>
    <p:cSldViewPr snapToGrid="0">
      <p:cViewPr varScale="1">
        <p:scale>
          <a:sx n="102" d="100"/>
          <a:sy n="102" d="100"/>
        </p:scale>
        <p:origin x="496" y="200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C6E268-C674-284F-B90B-94407D46A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EF9596-94BD-0F49-84D5-C52507E389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A684-5D0D-F54D-800B-F4D1802825A8}" type="datetimeFigureOut">
              <a:rPr lang="es-CO" smtClean="0"/>
              <a:t>4/04/24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D37C21-C3EC-9E44-8C9F-4423CB8B2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B708FE-8F67-0247-98A6-2E9AF20FA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C562-159C-F346-BE6A-B9A8D4F401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99631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6A68-FD75-914C-BF49-DB2BD8ECE5A3}" type="datetimeFigureOut">
              <a:rPr lang="es-CO" smtClean="0"/>
              <a:t>4/04/24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542A-BED4-5344-89E6-39E64CE308B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427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En este video vamos a presentar un ejemplo ilustrativo sobre la construcción de un modelos de simulación de Monte Carlo en </a:t>
            </a:r>
            <a:r>
              <a:rPr lang="es-CO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 Ball, con base en </a:t>
            </a:r>
            <a:r>
              <a:rPr lang="es-ES_tradnl" dirty="0">
                <a:latin typeface="Calibri" panose="020F0502020204030204" pitchFamily="34" charset="0"/>
                <a:cs typeface="Times New Roman" panose="02020603050405020304" pitchFamily="18" charset="0"/>
              </a:rPr>
              <a:t>una guía para estructurar y analizar un problema de decisión con base en herramientas de simulación probabilística.</a:t>
            </a:r>
          </a:p>
          <a:p>
            <a:endParaRPr lang="es-CO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Nombre del curso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5542A-BED4-5344-89E6-39E64CE308B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18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ENFATIZAR QUE EL ÚNICO CANAL DE COMUNICACIÓN ES EL CORREO solicitudes-miad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BE85C-BD54-4B30-81A6-E9E18A763B70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2861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06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27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4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80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7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4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1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4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3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7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155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10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235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72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0100" spc="-5">
                <a:solidFill>
                  <a:srgbClr val="F0F1F1"/>
                </a:solidFill>
              </a:rPr>
              <a:t>Haga clic para modificar el estilo de título del patrón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325790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981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8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47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002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018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15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4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20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7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07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450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16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8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21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19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5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3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51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5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2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44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705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408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8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44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4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1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 userDrawn="1"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 userDrawn="1"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 userDrawn="1"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 userDrawn="1"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 userDrawn="1"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2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5" r:id="rId3"/>
    <p:sldLayoutId id="2147483696" r:id="rId4"/>
    <p:sldLayoutId id="2147483697" r:id="rId5"/>
    <p:sldLayoutId id="214748368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82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3F5D6-3B5E-4910-A8CB-A741EE17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EAF207-684C-45E5-8C46-3B315219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5C4D0D-4D53-4D1C-A5E1-8890AB8E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" y="0"/>
            <a:ext cx="17339733" cy="9753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D24C3-4A18-4315-80EB-84A0C516C055}"/>
              </a:ext>
            </a:extLst>
          </p:cNvPr>
          <p:cNvSpPr txBox="1"/>
          <p:nvPr/>
        </p:nvSpPr>
        <p:spPr>
          <a:xfrm>
            <a:off x="1490597" y="6885031"/>
            <a:ext cx="13440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75000"/>
                  </a:schemeClr>
                </a:solidFill>
                <a:latin typeface="Antenna Regular" panose="02000503000000020004"/>
              </a:rPr>
              <a:t>La Universidad de los Andes como institución que almacena, y recolecta datos personales, requiere obtener su autorización para que de manera libre, previa, expresa, voluntaria y debidamente informada, permita a todas las dependencias académicas y/o administrativas, recolectar, recaudar, almacenar, usar, circular, suprimir, procesar, compilar, intercambiar, dar tratamiento, actualizar y disponer de los datos que han sido suministrados y que se han incorporado en distintas bases o bancos de datos, o en repositorios electrónicos de todo tipo con que cuenta la Universidad. Esta información es, y será utilizada en el desarrollo de las funciones propias de la Universidad en su condición de institución de educación superior, de forma directa o a través de terceros, a no ser que usted le manifieste lo contrario de manera directa, expresa, inequívoca y por escrito a la cuenta de correo electrónico dispuesta para tal efecto: habeasdata@uniandes.edu.co – Conozca más aquí: www.uniandes.edu.co/datospersonales</a:t>
            </a:r>
          </a:p>
        </p:txBody>
      </p:sp>
    </p:spTree>
    <p:extLst>
      <p:ext uri="{BB962C8B-B14F-4D97-AF65-F5344CB8AC3E}">
        <p14:creationId xmlns:p14="http://schemas.microsoft.com/office/powerpoint/2010/main" val="21576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10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Google Shape;675;gdc5622224f_0_1640">
            <a:extLst>
              <a:ext uri="{FF2B5EF4-FFF2-40B4-BE49-F238E27FC236}">
                <a16:creationId xmlns:a16="http://schemas.microsoft.com/office/drawing/2014/main" id="{1B4A7421-80C3-67A0-C43E-4729C32D9E00}"/>
              </a:ext>
            </a:extLst>
          </p:cNvPr>
          <p:cNvSpPr/>
          <p:nvPr/>
        </p:nvSpPr>
        <p:spPr>
          <a:xfrm rot="-5400000">
            <a:off x="9324040" y="1428426"/>
            <a:ext cx="240000" cy="5372097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" name="Google Shape;676;gdc5622224f_0_1640">
            <a:extLst>
              <a:ext uri="{FF2B5EF4-FFF2-40B4-BE49-F238E27FC236}">
                <a16:creationId xmlns:a16="http://schemas.microsoft.com/office/drawing/2014/main" id="{148E6BF4-7CFA-7580-743B-5036E82633A5}"/>
              </a:ext>
            </a:extLst>
          </p:cNvPr>
          <p:cNvSpPr txBox="1"/>
          <p:nvPr/>
        </p:nvSpPr>
        <p:spPr>
          <a:xfrm>
            <a:off x="7417933" y="3071175"/>
            <a:ext cx="445497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Total correctas</a:t>
            </a:r>
            <a:endParaRPr sz="4800" dirty="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" name="Google Shape;677;gdc5622224f_0_1640">
            <a:extLst>
              <a:ext uri="{FF2B5EF4-FFF2-40B4-BE49-F238E27FC236}">
                <a16:creationId xmlns:a16="http://schemas.microsoft.com/office/drawing/2014/main" id="{A37A446B-E481-6130-9AFB-D86DC207D2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0711" y="4383825"/>
            <a:ext cx="8411614" cy="1377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05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11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9" name="Google Shape;677;gdc5622224f_0_1640">
            <a:extLst>
              <a:ext uri="{FF2B5EF4-FFF2-40B4-BE49-F238E27FC236}">
                <a16:creationId xmlns:a16="http://schemas.microsoft.com/office/drawing/2014/main" id="{A37A446B-E481-6130-9AFB-D86DC207D2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0711" y="4383825"/>
            <a:ext cx="8411614" cy="13770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84;gdc5622224f_0_1649">
            <a:extLst>
              <a:ext uri="{FF2B5EF4-FFF2-40B4-BE49-F238E27FC236}">
                <a16:creationId xmlns:a16="http://schemas.microsoft.com/office/drawing/2014/main" id="{141EA6EA-6107-6AB7-AB0D-058679D21BDF}"/>
              </a:ext>
            </a:extLst>
          </p:cNvPr>
          <p:cNvSpPr/>
          <p:nvPr/>
        </p:nvSpPr>
        <p:spPr>
          <a:xfrm rot="5400000">
            <a:off x="9431566" y="3308583"/>
            <a:ext cx="247191" cy="539432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4" name="Google Shape;685;gdc5622224f_0_1649">
            <a:extLst>
              <a:ext uri="{FF2B5EF4-FFF2-40B4-BE49-F238E27FC236}">
                <a16:creationId xmlns:a16="http://schemas.microsoft.com/office/drawing/2014/main" id="{70AFD722-8813-29FE-07F6-1D9D2F6CD8B0}"/>
              </a:ext>
            </a:extLst>
          </p:cNvPr>
          <p:cNvSpPr txBox="1"/>
          <p:nvPr/>
        </p:nvSpPr>
        <p:spPr>
          <a:xfrm>
            <a:off x="7086600" y="6271500"/>
            <a:ext cx="516572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Total datos</a:t>
            </a:r>
            <a:endParaRPr sz="4800" dirty="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28519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12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Problemas con el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5" name="Google Shape;691;gdc5622224f_0_1489">
            <a:extLst>
              <a:ext uri="{FF2B5EF4-FFF2-40B4-BE49-F238E27FC236}">
                <a16:creationId xmlns:a16="http://schemas.microsoft.com/office/drawing/2014/main" id="{416C4EBA-C729-7925-15C4-94DE727870DB}"/>
              </a:ext>
            </a:extLst>
          </p:cNvPr>
          <p:cNvSpPr txBox="1"/>
          <p:nvPr/>
        </p:nvSpPr>
        <p:spPr>
          <a:xfrm>
            <a:off x="1250475" y="2593812"/>
            <a:ext cx="14608650" cy="572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Problema: Identificar si un tumor es benigno o maligno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</a:pPr>
            <a:endParaRPr lang="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Tumor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benigno</a:t>
            </a: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:       0 –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negativo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>
              <a:buClr>
                <a:srgbClr val="000000"/>
              </a:buClr>
              <a:buSzPts val="1900"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                  </a:t>
            </a:r>
            <a:r>
              <a:rPr lang="en-US" sz="4000" dirty="0">
                <a:solidFill>
                  <a:srgbClr val="38761D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95 </a:t>
            </a:r>
            <a:r>
              <a:rPr lang="en-US" sz="4000" dirty="0" err="1">
                <a:solidFill>
                  <a:srgbClr val="38761D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casos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Tumor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maligno</a:t>
            </a: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:        1 –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positivo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                   </a:t>
            </a:r>
            <a:r>
              <a:rPr lang="es" sz="4000" dirty="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5 casos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7186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13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Problemas con el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3" name="Google Shape;718;gdc5622224f_0_1658">
            <a:extLst>
              <a:ext uri="{FF2B5EF4-FFF2-40B4-BE49-F238E27FC236}">
                <a16:creationId xmlns:a16="http://schemas.microsoft.com/office/drawing/2014/main" id="{F2DB5169-03A4-D110-4310-DED0ECCA3C24}"/>
              </a:ext>
            </a:extLst>
          </p:cNvPr>
          <p:cNvSpPr txBox="1"/>
          <p:nvPr/>
        </p:nvSpPr>
        <p:spPr>
          <a:xfrm>
            <a:off x="1557338" y="4399287"/>
            <a:ext cx="1731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719;gdc5622224f_0_1658">
            <a:extLst>
              <a:ext uri="{FF2B5EF4-FFF2-40B4-BE49-F238E27FC236}">
                <a16:creationId xmlns:a16="http://schemas.microsoft.com/office/drawing/2014/main" id="{C6847140-43F3-60F7-4965-45081D819236}"/>
              </a:ext>
            </a:extLst>
          </p:cNvPr>
          <p:cNvSpPr txBox="1"/>
          <p:nvPr/>
        </p:nvSpPr>
        <p:spPr>
          <a:xfrm>
            <a:off x="4808813" y="3238412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7" name="Google Shape;720;gdc5622224f_0_1658">
            <a:extLst>
              <a:ext uri="{FF2B5EF4-FFF2-40B4-BE49-F238E27FC236}">
                <a16:creationId xmlns:a16="http://schemas.microsoft.com/office/drawing/2014/main" id="{649D387A-1B82-4587-D017-7FC1E16220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567249"/>
              </p:ext>
            </p:extLst>
          </p:nvPr>
        </p:nvGraphicFramePr>
        <p:xfrm>
          <a:off x="3510402" y="3779166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4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4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721;gdc5622224f_0_1658">
            <a:extLst>
              <a:ext uri="{FF2B5EF4-FFF2-40B4-BE49-F238E27FC236}">
                <a16:creationId xmlns:a16="http://schemas.microsoft.com/office/drawing/2014/main" id="{1782CCD6-F04B-D4B1-5630-E87034532286}"/>
              </a:ext>
            </a:extLst>
          </p:cNvPr>
          <p:cNvSpPr txBox="1"/>
          <p:nvPr/>
        </p:nvSpPr>
        <p:spPr>
          <a:xfrm>
            <a:off x="1593788" y="5610808"/>
            <a:ext cx="38415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(93+1)/(93+1+4+2)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0.94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" name="Google Shape;722;gdc5622224f_0_1658">
            <a:extLst>
              <a:ext uri="{FF2B5EF4-FFF2-40B4-BE49-F238E27FC236}">
                <a16:creationId xmlns:a16="http://schemas.microsoft.com/office/drawing/2014/main" id="{4842695B-A4FE-C738-FEE3-8589BC456972}"/>
              </a:ext>
            </a:extLst>
          </p:cNvPr>
          <p:cNvSpPr txBox="1"/>
          <p:nvPr/>
        </p:nvSpPr>
        <p:spPr>
          <a:xfrm>
            <a:off x="2309963" y="2636592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1:</a:t>
            </a:r>
            <a:endParaRPr sz="2800" dirty="0"/>
          </a:p>
        </p:txBody>
      </p:sp>
      <p:cxnSp>
        <p:nvCxnSpPr>
          <p:cNvPr id="10" name="Google Shape;733;gdc5622224f_0_1546">
            <a:extLst>
              <a:ext uri="{FF2B5EF4-FFF2-40B4-BE49-F238E27FC236}">
                <a16:creationId xmlns:a16="http://schemas.microsoft.com/office/drawing/2014/main" id="{B1AF60CE-DFAA-219B-8A14-3161222BEE7B}"/>
              </a:ext>
            </a:extLst>
          </p:cNvPr>
          <p:cNvCxnSpPr>
            <a:cxnSpLocks/>
          </p:cNvCxnSpPr>
          <p:nvPr/>
        </p:nvCxnSpPr>
        <p:spPr>
          <a:xfrm flipH="1" flipV="1">
            <a:off x="6114713" y="5233929"/>
            <a:ext cx="729000" cy="75375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734;gdc5622224f_0_1546">
            <a:extLst>
              <a:ext uri="{FF2B5EF4-FFF2-40B4-BE49-F238E27FC236}">
                <a16:creationId xmlns:a16="http://schemas.microsoft.com/office/drawing/2014/main" id="{E30FFE11-D3B8-C6A7-7BFD-792760A5FAA0}"/>
              </a:ext>
            </a:extLst>
          </p:cNvPr>
          <p:cNvSpPr txBox="1"/>
          <p:nvPr/>
        </p:nvSpPr>
        <p:spPr>
          <a:xfrm>
            <a:off x="5860738" y="6053146"/>
            <a:ext cx="1707325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 tumor maligno identificado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735;gdc5622224f_0_1546">
            <a:extLst>
              <a:ext uri="{FF2B5EF4-FFF2-40B4-BE49-F238E27FC236}">
                <a16:creationId xmlns:a16="http://schemas.microsoft.com/office/drawing/2014/main" id="{DC65223A-3833-1B8D-CAD3-94E77BD89A1D}"/>
              </a:ext>
            </a:extLst>
          </p:cNvPr>
          <p:cNvSpPr/>
          <p:nvPr/>
        </p:nvSpPr>
        <p:spPr>
          <a:xfrm>
            <a:off x="5515588" y="4676679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1;gdc5622224f_0_1570">
            <a:extLst>
              <a:ext uri="{FF2B5EF4-FFF2-40B4-BE49-F238E27FC236}">
                <a16:creationId xmlns:a16="http://schemas.microsoft.com/office/drawing/2014/main" id="{CC800AD3-3A03-F1C7-E11C-E5D099362434}"/>
              </a:ext>
            </a:extLst>
          </p:cNvPr>
          <p:cNvSpPr txBox="1"/>
          <p:nvPr/>
        </p:nvSpPr>
        <p:spPr>
          <a:xfrm>
            <a:off x="11540979" y="3235390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15" name="Google Shape;762;gdc5622224f_0_1570">
            <a:extLst>
              <a:ext uri="{FF2B5EF4-FFF2-40B4-BE49-F238E27FC236}">
                <a16:creationId xmlns:a16="http://schemas.microsoft.com/office/drawing/2014/main" id="{55A1F873-F318-A936-8743-7DE44751E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313155"/>
              </p:ext>
            </p:extLst>
          </p:nvPr>
        </p:nvGraphicFramePr>
        <p:xfrm>
          <a:off x="10213554" y="3766090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95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24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763;gdc5622224f_0_1570">
            <a:extLst>
              <a:ext uri="{FF2B5EF4-FFF2-40B4-BE49-F238E27FC236}">
                <a16:creationId xmlns:a16="http://schemas.microsoft.com/office/drawing/2014/main" id="{40E10F0A-1467-283F-7C0B-231B0812A79B}"/>
              </a:ext>
            </a:extLst>
          </p:cNvPr>
          <p:cNvSpPr txBox="1"/>
          <p:nvPr/>
        </p:nvSpPr>
        <p:spPr>
          <a:xfrm>
            <a:off x="9534279" y="5610808"/>
            <a:ext cx="4013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(95+0)/(95+0+0+0)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0.95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" name="Google Shape;764;gdc5622224f_0_1570">
            <a:extLst>
              <a:ext uri="{FF2B5EF4-FFF2-40B4-BE49-F238E27FC236}">
                <a16:creationId xmlns:a16="http://schemas.microsoft.com/office/drawing/2014/main" id="{69370342-9FFE-4F9D-40C6-7FE7E223D9B5}"/>
              </a:ext>
            </a:extLst>
          </p:cNvPr>
          <p:cNvSpPr txBox="1"/>
          <p:nvPr/>
        </p:nvSpPr>
        <p:spPr>
          <a:xfrm>
            <a:off x="8746704" y="2589715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2:</a:t>
            </a:r>
            <a:endParaRPr sz="2800" dirty="0"/>
          </a:p>
        </p:txBody>
      </p:sp>
      <p:cxnSp>
        <p:nvCxnSpPr>
          <p:cNvPr id="18" name="Google Shape;765;gdc5622224f_0_1570">
            <a:extLst>
              <a:ext uri="{FF2B5EF4-FFF2-40B4-BE49-F238E27FC236}">
                <a16:creationId xmlns:a16="http://schemas.microsoft.com/office/drawing/2014/main" id="{35CA7C0C-F7FE-6906-2F14-DAAC55DAF5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2846879" y="5245365"/>
            <a:ext cx="1091578" cy="57633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766;gdc5622224f_0_1570">
            <a:extLst>
              <a:ext uri="{FF2B5EF4-FFF2-40B4-BE49-F238E27FC236}">
                <a16:creationId xmlns:a16="http://schemas.microsoft.com/office/drawing/2014/main" id="{1ACF4458-F25A-5424-A007-4E23FDFFFFA8}"/>
              </a:ext>
            </a:extLst>
          </p:cNvPr>
          <p:cNvSpPr txBox="1"/>
          <p:nvPr/>
        </p:nvSpPr>
        <p:spPr>
          <a:xfrm>
            <a:off x="13938457" y="5290801"/>
            <a:ext cx="1488222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 tumores malignos identificados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767;gdc5622224f_0_1570">
            <a:extLst>
              <a:ext uri="{FF2B5EF4-FFF2-40B4-BE49-F238E27FC236}">
                <a16:creationId xmlns:a16="http://schemas.microsoft.com/office/drawing/2014/main" id="{9E814BE9-4882-25A6-E337-1C8D7D14CBBE}"/>
              </a:ext>
            </a:extLst>
          </p:cNvPr>
          <p:cNvSpPr/>
          <p:nvPr/>
        </p:nvSpPr>
        <p:spPr>
          <a:xfrm>
            <a:off x="12247754" y="4659665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8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14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Problemas con el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3" name="Google Shape;718;gdc5622224f_0_1658">
            <a:extLst>
              <a:ext uri="{FF2B5EF4-FFF2-40B4-BE49-F238E27FC236}">
                <a16:creationId xmlns:a16="http://schemas.microsoft.com/office/drawing/2014/main" id="{F2DB5169-03A4-D110-4310-DED0ECCA3C24}"/>
              </a:ext>
            </a:extLst>
          </p:cNvPr>
          <p:cNvSpPr txBox="1"/>
          <p:nvPr/>
        </p:nvSpPr>
        <p:spPr>
          <a:xfrm>
            <a:off x="1557338" y="4399287"/>
            <a:ext cx="1731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719;gdc5622224f_0_1658">
            <a:extLst>
              <a:ext uri="{FF2B5EF4-FFF2-40B4-BE49-F238E27FC236}">
                <a16:creationId xmlns:a16="http://schemas.microsoft.com/office/drawing/2014/main" id="{C6847140-43F3-60F7-4965-45081D819236}"/>
              </a:ext>
            </a:extLst>
          </p:cNvPr>
          <p:cNvSpPr txBox="1"/>
          <p:nvPr/>
        </p:nvSpPr>
        <p:spPr>
          <a:xfrm>
            <a:off x="4808813" y="3238412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7" name="Google Shape;720;gdc5622224f_0_1658">
            <a:extLst>
              <a:ext uri="{FF2B5EF4-FFF2-40B4-BE49-F238E27FC236}">
                <a16:creationId xmlns:a16="http://schemas.microsoft.com/office/drawing/2014/main" id="{649D387A-1B82-4587-D017-7FC1E1622071}"/>
              </a:ext>
            </a:extLst>
          </p:cNvPr>
          <p:cNvGraphicFramePr/>
          <p:nvPr/>
        </p:nvGraphicFramePr>
        <p:xfrm>
          <a:off x="3481388" y="3769112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</a:t>
                      </a:r>
                      <a:endParaRPr sz="240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721;gdc5622224f_0_1658">
            <a:extLst>
              <a:ext uri="{FF2B5EF4-FFF2-40B4-BE49-F238E27FC236}">
                <a16:creationId xmlns:a16="http://schemas.microsoft.com/office/drawing/2014/main" id="{1782CCD6-F04B-D4B1-5630-E87034532286}"/>
              </a:ext>
            </a:extLst>
          </p:cNvPr>
          <p:cNvSpPr txBox="1"/>
          <p:nvPr/>
        </p:nvSpPr>
        <p:spPr>
          <a:xfrm>
            <a:off x="1593788" y="5610808"/>
            <a:ext cx="38415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(93+1)/(93+1+4+2)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0.94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" name="Google Shape;722;gdc5622224f_0_1658">
            <a:extLst>
              <a:ext uri="{FF2B5EF4-FFF2-40B4-BE49-F238E27FC236}">
                <a16:creationId xmlns:a16="http://schemas.microsoft.com/office/drawing/2014/main" id="{4842695B-A4FE-C738-FEE3-8589BC456972}"/>
              </a:ext>
            </a:extLst>
          </p:cNvPr>
          <p:cNvSpPr txBox="1"/>
          <p:nvPr/>
        </p:nvSpPr>
        <p:spPr>
          <a:xfrm>
            <a:off x="2014538" y="2592737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1:</a:t>
            </a:r>
            <a:endParaRPr sz="2800" dirty="0"/>
          </a:p>
        </p:txBody>
      </p:sp>
      <p:cxnSp>
        <p:nvCxnSpPr>
          <p:cNvPr id="10" name="Google Shape;733;gdc5622224f_0_1546">
            <a:extLst>
              <a:ext uri="{FF2B5EF4-FFF2-40B4-BE49-F238E27FC236}">
                <a16:creationId xmlns:a16="http://schemas.microsoft.com/office/drawing/2014/main" id="{B1AF60CE-DFAA-219B-8A14-3161222BEE7B}"/>
              </a:ext>
            </a:extLst>
          </p:cNvPr>
          <p:cNvCxnSpPr>
            <a:cxnSpLocks/>
          </p:cNvCxnSpPr>
          <p:nvPr/>
        </p:nvCxnSpPr>
        <p:spPr>
          <a:xfrm flipH="1" flipV="1">
            <a:off x="6114713" y="5233929"/>
            <a:ext cx="729000" cy="75375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734;gdc5622224f_0_1546">
            <a:extLst>
              <a:ext uri="{FF2B5EF4-FFF2-40B4-BE49-F238E27FC236}">
                <a16:creationId xmlns:a16="http://schemas.microsoft.com/office/drawing/2014/main" id="{E30FFE11-D3B8-C6A7-7BFD-792760A5FAA0}"/>
              </a:ext>
            </a:extLst>
          </p:cNvPr>
          <p:cNvSpPr txBox="1"/>
          <p:nvPr/>
        </p:nvSpPr>
        <p:spPr>
          <a:xfrm>
            <a:off x="5860738" y="6053146"/>
            <a:ext cx="1707325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 tumor maligno identificado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735;gdc5622224f_0_1546">
            <a:extLst>
              <a:ext uri="{FF2B5EF4-FFF2-40B4-BE49-F238E27FC236}">
                <a16:creationId xmlns:a16="http://schemas.microsoft.com/office/drawing/2014/main" id="{DC65223A-3833-1B8D-CAD3-94E77BD89A1D}"/>
              </a:ext>
            </a:extLst>
          </p:cNvPr>
          <p:cNvSpPr/>
          <p:nvPr/>
        </p:nvSpPr>
        <p:spPr>
          <a:xfrm>
            <a:off x="5515588" y="4676679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1;gdc5622224f_0_1570">
            <a:extLst>
              <a:ext uri="{FF2B5EF4-FFF2-40B4-BE49-F238E27FC236}">
                <a16:creationId xmlns:a16="http://schemas.microsoft.com/office/drawing/2014/main" id="{CC800AD3-3A03-F1C7-E11C-E5D099362434}"/>
              </a:ext>
            </a:extLst>
          </p:cNvPr>
          <p:cNvSpPr txBox="1"/>
          <p:nvPr/>
        </p:nvSpPr>
        <p:spPr>
          <a:xfrm>
            <a:off x="11540979" y="3235390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15" name="Google Shape;762;gdc5622224f_0_1570">
            <a:extLst>
              <a:ext uri="{FF2B5EF4-FFF2-40B4-BE49-F238E27FC236}">
                <a16:creationId xmlns:a16="http://schemas.microsoft.com/office/drawing/2014/main" id="{55A1F873-F318-A936-8743-7DE44751ED1C}"/>
              </a:ext>
            </a:extLst>
          </p:cNvPr>
          <p:cNvGraphicFramePr/>
          <p:nvPr/>
        </p:nvGraphicFramePr>
        <p:xfrm>
          <a:off x="10213554" y="3766090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95</a:t>
                      </a:r>
                      <a:endParaRPr sz="240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763;gdc5622224f_0_1570">
            <a:extLst>
              <a:ext uri="{FF2B5EF4-FFF2-40B4-BE49-F238E27FC236}">
                <a16:creationId xmlns:a16="http://schemas.microsoft.com/office/drawing/2014/main" id="{40E10F0A-1467-283F-7C0B-231B0812A79B}"/>
              </a:ext>
            </a:extLst>
          </p:cNvPr>
          <p:cNvSpPr txBox="1"/>
          <p:nvPr/>
        </p:nvSpPr>
        <p:spPr>
          <a:xfrm>
            <a:off x="9534279" y="5610808"/>
            <a:ext cx="4013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(95+0)/(95+0+0+0)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0.95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" name="Google Shape;764;gdc5622224f_0_1570">
            <a:extLst>
              <a:ext uri="{FF2B5EF4-FFF2-40B4-BE49-F238E27FC236}">
                <a16:creationId xmlns:a16="http://schemas.microsoft.com/office/drawing/2014/main" id="{69370342-9FFE-4F9D-40C6-7FE7E223D9B5}"/>
              </a:ext>
            </a:extLst>
          </p:cNvPr>
          <p:cNvSpPr txBox="1"/>
          <p:nvPr/>
        </p:nvSpPr>
        <p:spPr>
          <a:xfrm>
            <a:off x="8746704" y="2589715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2:</a:t>
            </a:r>
            <a:endParaRPr sz="2800" dirty="0"/>
          </a:p>
        </p:txBody>
      </p:sp>
      <p:cxnSp>
        <p:nvCxnSpPr>
          <p:cNvPr id="18" name="Google Shape;765;gdc5622224f_0_1570">
            <a:extLst>
              <a:ext uri="{FF2B5EF4-FFF2-40B4-BE49-F238E27FC236}">
                <a16:creationId xmlns:a16="http://schemas.microsoft.com/office/drawing/2014/main" id="{35CA7C0C-F7FE-6906-2F14-DAAC55DAF5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2846879" y="5245365"/>
            <a:ext cx="1091578" cy="57633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766;gdc5622224f_0_1570">
            <a:extLst>
              <a:ext uri="{FF2B5EF4-FFF2-40B4-BE49-F238E27FC236}">
                <a16:creationId xmlns:a16="http://schemas.microsoft.com/office/drawing/2014/main" id="{1ACF4458-F25A-5424-A007-4E23FDFFFFA8}"/>
              </a:ext>
            </a:extLst>
          </p:cNvPr>
          <p:cNvSpPr txBox="1"/>
          <p:nvPr/>
        </p:nvSpPr>
        <p:spPr>
          <a:xfrm>
            <a:off x="13938457" y="5290801"/>
            <a:ext cx="1488222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 tumores malignos identificados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767;gdc5622224f_0_1570">
            <a:extLst>
              <a:ext uri="{FF2B5EF4-FFF2-40B4-BE49-F238E27FC236}">
                <a16:creationId xmlns:a16="http://schemas.microsoft.com/office/drawing/2014/main" id="{9E814BE9-4882-25A6-E337-1C8D7D14CBBE}"/>
              </a:ext>
            </a:extLst>
          </p:cNvPr>
          <p:cNvSpPr/>
          <p:nvPr/>
        </p:nvSpPr>
        <p:spPr>
          <a:xfrm>
            <a:off x="12247754" y="4659665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03E11F-09B6-2D1A-99D3-AF4A705F3BB1}"/>
              </a:ext>
            </a:extLst>
          </p:cNvPr>
          <p:cNvSpPr txBox="1"/>
          <p:nvPr/>
        </p:nvSpPr>
        <p:spPr>
          <a:xfrm>
            <a:off x="1593788" y="7624251"/>
            <a:ext cx="8978962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El accuracy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tiene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problemas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cuando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el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conjunto de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datos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está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CC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desbalanceado</a:t>
            </a:r>
            <a:r>
              <a:rPr lang="en-US" sz="3600" dirty="0">
                <a:solidFill>
                  <a:srgbClr val="CC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  <a:endParaRPr lang="en-US" sz="3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95801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15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pic>
        <p:nvPicPr>
          <p:cNvPr id="5" name="Google Shape;796;gdc5622224f_0_1594">
            <a:extLst>
              <a:ext uri="{FF2B5EF4-FFF2-40B4-BE49-F238E27FC236}">
                <a16:creationId xmlns:a16="http://schemas.microsoft.com/office/drawing/2014/main" id="{7CD57EC8-48F8-A776-4D32-935EF0FC4A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2013" y="4346826"/>
            <a:ext cx="6313352" cy="15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7;gdc5622224f_0_1594">
            <a:extLst>
              <a:ext uri="{FF2B5EF4-FFF2-40B4-BE49-F238E27FC236}">
                <a16:creationId xmlns:a16="http://schemas.microsoft.com/office/drawing/2014/main" id="{9D8BDABF-62EB-01E7-A603-A81583D8A823}"/>
              </a:ext>
            </a:extLst>
          </p:cNvPr>
          <p:cNvSpPr/>
          <p:nvPr/>
        </p:nvSpPr>
        <p:spPr>
          <a:xfrm rot="-5400000">
            <a:off x="9222263" y="2735738"/>
            <a:ext cx="190180" cy="265367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" name="Google Shape;798;gdc5622224f_0_1594">
            <a:extLst>
              <a:ext uri="{FF2B5EF4-FFF2-40B4-BE49-F238E27FC236}">
                <a16:creationId xmlns:a16="http://schemas.microsoft.com/office/drawing/2014/main" id="{A3B5B690-B3F0-10E6-EE5D-8C95D2338A36}"/>
              </a:ext>
            </a:extLst>
          </p:cNvPr>
          <p:cNvSpPr txBox="1"/>
          <p:nvPr/>
        </p:nvSpPr>
        <p:spPr>
          <a:xfrm>
            <a:off x="7364053" y="2210938"/>
            <a:ext cx="39066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38761D"/>
                </a:solidFill>
              </a:rPr>
              <a:t>Identificados correctamente como positivos </a:t>
            </a:r>
            <a:endParaRPr sz="32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27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16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pic>
        <p:nvPicPr>
          <p:cNvPr id="5" name="Google Shape;796;gdc5622224f_0_1594">
            <a:extLst>
              <a:ext uri="{FF2B5EF4-FFF2-40B4-BE49-F238E27FC236}">
                <a16:creationId xmlns:a16="http://schemas.microsoft.com/office/drawing/2014/main" id="{7CD57EC8-48F8-A776-4D32-935EF0FC4A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2013" y="4346826"/>
            <a:ext cx="6313352" cy="15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05;gdc5622224f_0_1683">
            <a:extLst>
              <a:ext uri="{FF2B5EF4-FFF2-40B4-BE49-F238E27FC236}">
                <a16:creationId xmlns:a16="http://schemas.microsoft.com/office/drawing/2014/main" id="{AE8A0812-68D8-7749-6AF4-F52025B701A9}"/>
              </a:ext>
            </a:extLst>
          </p:cNvPr>
          <p:cNvSpPr/>
          <p:nvPr/>
        </p:nvSpPr>
        <p:spPr>
          <a:xfrm rot="5400000">
            <a:off x="9225634" y="4653634"/>
            <a:ext cx="250207" cy="3044099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4" name="Google Shape;806;gdc5622224f_0_1683">
            <a:extLst>
              <a:ext uri="{FF2B5EF4-FFF2-40B4-BE49-F238E27FC236}">
                <a16:creationId xmlns:a16="http://schemas.microsoft.com/office/drawing/2014/main" id="{41AC6247-5D7B-2C75-08B3-C577C5BE9DC6}"/>
              </a:ext>
            </a:extLst>
          </p:cNvPr>
          <p:cNvSpPr txBox="1"/>
          <p:nvPr/>
        </p:nvSpPr>
        <p:spPr>
          <a:xfrm>
            <a:off x="7973813" y="6424093"/>
            <a:ext cx="315615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Identificados como positivos por el modelo</a:t>
            </a:r>
            <a:endParaRPr sz="3200" dirty="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39072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17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pic>
        <p:nvPicPr>
          <p:cNvPr id="5" name="Google Shape;796;gdc5622224f_0_1594">
            <a:extLst>
              <a:ext uri="{FF2B5EF4-FFF2-40B4-BE49-F238E27FC236}">
                <a16:creationId xmlns:a16="http://schemas.microsoft.com/office/drawing/2014/main" id="{7CD57EC8-48F8-A776-4D32-935EF0FC4A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2013" y="4346826"/>
            <a:ext cx="6313352" cy="15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13;gdc5622224f_0_1676">
            <a:extLst>
              <a:ext uri="{FF2B5EF4-FFF2-40B4-BE49-F238E27FC236}">
                <a16:creationId xmlns:a16="http://schemas.microsoft.com/office/drawing/2014/main" id="{C2A91E2C-D3AC-737F-1E59-436BDA00F391}"/>
              </a:ext>
            </a:extLst>
          </p:cNvPr>
          <p:cNvSpPr txBox="1"/>
          <p:nvPr/>
        </p:nvSpPr>
        <p:spPr>
          <a:xfrm>
            <a:off x="11856243" y="3653612"/>
            <a:ext cx="4695826" cy="29546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 todos los que el modelo clasificó como positivos, ¿qué proporción son realmente positivos?</a:t>
            </a:r>
            <a:endParaRPr sz="3600" b="1" dirty="0">
              <a:solidFill>
                <a:srgbClr val="CC412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0290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18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sp>
        <p:nvSpPr>
          <p:cNvPr id="5" name="Google Shape;691;gdc5622224f_0_1489">
            <a:extLst>
              <a:ext uri="{FF2B5EF4-FFF2-40B4-BE49-F238E27FC236}">
                <a16:creationId xmlns:a16="http://schemas.microsoft.com/office/drawing/2014/main" id="{416C4EBA-C729-7925-15C4-94DE727870DB}"/>
              </a:ext>
            </a:extLst>
          </p:cNvPr>
          <p:cNvSpPr txBox="1"/>
          <p:nvPr/>
        </p:nvSpPr>
        <p:spPr>
          <a:xfrm>
            <a:off x="1250475" y="2593812"/>
            <a:ext cx="14608650" cy="634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Precisión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es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importante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casos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programas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donde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el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gobierno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entregar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>
                <a:solidFill>
                  <a:srgbClr val="6F4EE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100 VIVIENDAS 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familias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necesitadas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indent="-457200"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Debemos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identificar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quién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vivienda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indent="-457200"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Son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sólo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100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viviendas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,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entonces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no le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poder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todos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indent="-457200"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Pero, ¡no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queremos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darle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alguien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no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!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3897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19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3" name="Google Shape;850;gd6ca21133a_0_147">
            <a:extLst>
              <a:ext uri="{FF2B5EF4-FFF2-40B4-BE49-F238E27FC236}">
                <a16:creationId xmlns:a16="http://schemas.microsoft.com/office/drawing/2014/main" id="{16F2303D-C7B0-C15C-3630-EA3DB3650D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3474" y="4511438"/>
            <a:ext cx="6069857" cy="1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51;gd6ca21133a_0_147">
            <a:extLst>
              <a:ext uri="{FF2B5EF4-FFF2-40B4-BE49-F238E27FC236}">
                <a16:creationId xmlns:a16="http://schemas.microsoft.com/office/drawing/2014/main" id="{59DF1248-9DFC-D51C-31D5-26826296B089}"/>
              </a:ext>
            </a:extLst>
          </p:cNvPr>
          <p:cNvSpPr/>
          <p:nvPr/>
        </p:nvSpPr>
        <p:spPr>
          <a:xfrm rot="-5400000">
            <a:off x="9175731" y="2900106"/>
            <a:ext cx="263400" cy="2959263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" name="Google Shape;852;gd6ca21133a_0_147">
            <a:extLst>
              <a:ext uri="{FF2B5EF4-FFF2-40B4-BE49-F238E27FC236}">
                <a16:creationId xmlns:a16="http://schemas.microsoft.com/office/drawing/2014/main" id="{D1471C56-777E-7A2B-AF22-8ED7BE247E53}"/>
              </a:ext>
            </a:extLst>
          </p:cNvPr>
          <p:cNvSpPr txBox="1"/>
          <p:nvPr/>
        </p:nvSpPr>
        <p:spPr>
          <a:xfrm>
            <a:off x="7353738" y="2110484"/>
            <a:ext cx="39066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Identificados correctamente como positivos </a:t>
            </a:r>
            <a:endParaRPr sz="36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5719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236" y="4300736"/>
            <a:ext cx="7226238" cy="1889202"/>
          </a:xfrm>
        </p:spPr>
        <p:txBody>
          <a:bodyPr>
            <a:normAutofit/>
          </a:bodyPr>
          <a:lstStyle/>
          <a:p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y Procesamiento de Lenguaje Natural</a:t>
            </a:r>
            <a:endParaRPr lang="es-CO" sz="4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A33339B-A757-4B29-9360-5D1B311BD207}"/>
              </a:ext>
            </a:extLst>
          </p:cNvPr>
          <p:cNvSpPr txBox="1">
            <a:spLocks/>
          </p:cNvSpPr>
          <p:nvPr/>
        </p:nvSpPr>
        <p:spPr>
          <a:xfrm>
            <a:off x="9899600" y="6599598"/>
            <a:ext cx="5645200" cy="9758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Antenna Bold" panose="02000503000000020004" pitchFamily="50" charset="0"/>
              </a:rPr>
              <a:t>Semana</a:t>
            </a:r>
            <a:r>
              <a:rPr lang="en-US" sz="2800" dirty="0">
                <a:latin typeface="Antenna Bold" panose="02000503000000020004" pitchFamily="50" charset="0"/>
              </a:rPr>
              <a:t> 1</a:t>
            </a:r>
            <a:endParaRPr lang="en-US" sz="2800" b="0" dirty="0">
              <a:latin typeface="Antenna Light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2"/>
    </mc:Choice>
    <mc:Fallback xmlns="">
      <p:transition spd="slow" advTm="1213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20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3" name="Google Shape;850;gd6ca21133a_0_147">
            <a:extLst>
              <a:ext uri="{FF2B5EF4-FFF2-40B4-BE49-F238E27FC236}">
                <a16:creationId xmlns:a16="http://schemas.microsoft.com/office/drawing/2014/main" id="{16F2303D-C7B0-C15C-3630-EA3DB3650D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3474" y="4511438"/>
            <a:ext cx="6069857" cy="1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59;gdc5622224f_0_1704">
            <a:extLst>
              <a:ext uri="{FF2B5EF4-FFF2-40B4-BE49-F238E27FC236}">
                <a16:creationId xmlns:a16="http://schemas.microsoft.com/office/drawing/2014/main" id="{EF595735-F9F6-CAA4-DD70-EFB9CC3319E6}"/>
              </a:ext>
            </a:extLst>
          </p:cNvPr>
          <p:cNvSpPr/>
          <p:nvPr/>
        </p:nvSpPr>
        <p:spPr>
          <a:xfrm rot="5400000">
            <a:off x="9151374" y="5065153"/>
            <a:ext cx="228139" cy="2957512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" name="Google Shape;860;gdc5622224f_0_1704">
            <a:extLst>
              <a:ext uri="{FF2B5EF4-FFF2-40B4-BE49-F238E27FC236}">
                <a16:creationId xmlns:a16="http://schemas.microsoft.com/office/drawing/2014/main" id="{7C9D9217-ED0A-0134-2AA0-A69050BF9806}"/>
              </a:ext>
            </a:extLst>
          </p:cNvPr>
          <p:cNvSpPr txBox="1"/>
          <p:nvPr/>
        </p:nvSpPr>
        <p:spPr>
          <a:xfrm>
            <a:off x="8159551" y="6858467"/>
            <a:ext cx="22989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Total positivos</a:t>
            </a:r>
            <a:endParaRPr sz="3200" dirty="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96023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21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3" name="Google Shape;850;gd6ca21133a_0_147">
            <a:extLst>
              <a:ext uri="{FF2B5EF4-FFF2-40B4-BE49-F238E27FC236}">
                <a16:creationId xmlns:a16="http://schemas.microsoft.com/office/drawing/2014/main" id="{16F2303D-C7B0-C15C-3630-EA3DB3650D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3474" y="4511438"/>
            <a:ext cx="6069857" cy="1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67;gdc5622224f_0_1697">
            <a:extLst>
              <a:ext uri="{FF2B5EF4-FFF2-40B4-BE49-F238E27FC236}">
                <a16:creationId xmlns:a16="http://schemas.microsoft.com/office/drawing/2014/main" id="{EB89CC13-8BBF-50F9-57E6-9F83EAF3BE2F}"/>
              </a:ext>
            </a:extLst>
          </p:cNvPr>
          <p:cNvSpPr txBox="1"/>
          <p:nvPr/>
        </p:nvSpPr>
        <p:spPr>
          <a:xfrm>
            <a:off x="11888787" y="4032975"/>
            <a:ext cx="4267201" cy="29546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 todos los realmente positivos, ¿qué proporción clasificó el modelo como positivos?</a:t>
            </a:r>
            <a:endParaRPr sz="360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5220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22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5" name="Google Shape;691;gdc5622224f_0_1489">
            <a:extLst>
              <a:ext uri="{FF2B5EF4-FFF2-40B4-BE49-F238E27FC236}">
                <a16:creationId xmlns:a16="http://schemas.microsoft.com/office/drawing/2014/main" id="{416C4EBA-C729-7925-15C4-94DE727870DB}"/>
              </a:ext>
            </a:extLst>
          </p:cNvPr>
          <p:cNvSpPr txBox="1"/>
          <p:nvPr/>
        </p:nvSpPr>
        <p:spPr>
          <a:xfrm>
            <a:off x="1250475" y="2593812"/>
            <a:ext cx="14608650" cy="572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Recall es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importante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casos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>
                <a:solidFill>
                  <a:srgbClr val="6F4EE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CORONAVIRUS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lang="en-US" sz="4000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2400"/>
              <a:buFont typeface="Proxima Nova Semibold"/>
              <a:buChar char="●"/>
            </a:pP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Debemos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identificar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quién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vacuna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2400"/>
              <a:buFont typeface="Proxima Nova Semibold"/>
              <a:buChar char="●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No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importa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le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pongamos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vacuna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alguien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no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2400"/>
              <a:buFont typeface="Proxima Nova Semibold"/>
              <a:buChar char="●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Pero, ¡no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ponérsela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alguien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sí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puede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ser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muy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costoso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!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69006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23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F1-score</a:t>
            </a:r>
          </a:p>
        </p:txBody>
      </p:sp>
      <p:pic>
        <p:nvPicPr>
          <p:cNvPr id="5" name="Google Shape;904;gdc5622224f_0_1628">
            <a:extLst>
              <a:ext uri="{FF2B5EF4-FFF2-40B4-BE49-F238E27FC236}">
                <a16:creationId xmlns:a16="http://schemas.microsoft.com/office/drawing/2014/main" id="{67B047A2-2164-A099-D2CE-9CBD802C97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0962" y="4117182"/>
            <a:ext cx="9926275" cy="1671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7727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24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DC5CE-AD53-41BC-EF87-D1D00AF6DE7D}"/>
              </a:ext>
            </a:extLst>
          </p:cNvPr>
          <p:cNvSpPr txBox="1"/>
          <p:nvPr/>
        </p:nvSpPr>
        <p:spPr>
          <a:xfrm>
            <a:off x="12908756" y="3999637"/>
            <a:ext cx="33932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LÍNEA DE 45°</a:t>
            </a:r>
            <a:endParaRPr lang="en-US" sz="3600" b="0" dirty="0">
              <a:effectLst/>
            </a:endParaRPr>
          </a:p>
          <a:p>
            <a:br>
              <a:rPr lang="en-US" sz="3600" dirty="0"/>
            </a:br>
            <a:endParaRPr lang="en-CO" sz="3600" dirty="0"/>
          </a:p>
        </p:txBody>
      </p:sp>
      <p:cxnSp>
        <p:nvCxnSpPr>
          <p:cNvPr id="8" name="Google Shape;765;gdc5622224f_0_1570">
            <a:extLst>
              <a:ext uri="{FF2B5EF4-FFF2-40B4-BE49-F238E27FC236}">
                <a16:creationId xmlns:a16="http://schemas.microsoft.com/office/drawing/2014/main" id="{F81323E9-96FA-77D6-108E-A665C05F6320}"/>
              </a:ext>
            </a:extLst>
          </p:cNvPr>
          <p:cNvCxnSpPr>
            <a:cxnSpLocks/>
          </p:cNvCxnSpPr>
          <p:nvPr/>
        </p:nvCxnSpPr>
        <p:spPr>
          <a:xfrm flipH="1" flipV="1">
            <a:off x="11532429" y="3545153"/>
            <a:ext cx="1256468" cy="68394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9746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25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0AEC010-C731-35B9-54F0-F5D5084C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44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26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0AEC010-C731-35B9-54F0-F5D5084C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3541FA-A588-491E-554E-3F31D45D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230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27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0AEC010-C731-35B9-54F0-F5D5084C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3541FA-A588-491E-554E-3F31D45D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A5100D2-F7C4-4A91-A6F7-BBD5A3F5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6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180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28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66259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29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765;gdc5622224f_0_1570">
            <a:extLst>
              <a:ext uri="{FF2B5EF4-FFF2-40B4-BE49-F238E27FC236}">
                <a16:creationId xmlns:a16="http://schemas.microsoft.com/office/drawing/2014/main" id="{CB995F51-4D8E-72FB-5BF5-C46F5A5EC890}"/>
              </a:ext>
            </a:extLst>
          </p:cNvPr>
          <p:cNvCxnSpPr>
            <a:cxnSpLocks/>
          </p:cNvCxnSpPr>
          <p:nvPr/>
        </p:nvCxnSpPr>
        <p:spPr>
          <a:xfrm flipV="1">
            <a:off x="9455147" y="4876800"/>
            <a:ext cx="0" cy="213836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4653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0B0AA80-C31E-4E98-9702-5F2E4A8B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D4FF72A-DC9C-4433-AF5C-05DBE4E88618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División Train y 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036D37-4F9A-4824-AFF4-79CC2EE89F0E}"/>
              </a:ext>
            </a:extLst>
          </p:cNvPr>
          <p:cNvSpPr txBox="1">
            <a:spLocks/>
          </p:cNvSpPr>
          <p:nvPr/>
        </p:nvSpPr>
        <p:spPr>
          <a:xfrm>
            <a:off x="1000089" y="1913493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Se debe separar sus datos en divisiones de entrenamiento y prueba para evitar que un modelo sobreajuste y para poder evaluar con precisión su modelo.</a:t>
            </a:r>
          </a:p>
        </p:txBody>
      </p:sp>
      <p:pic>
        <p:nvPicPr>
          <p:cNvPr id="1026" name="Picture 2" descr="Qué es el escenario de entrenamiento, validación y prueba de conjuntos de  datos en aprendizaje automático? - Quora">
            <a:extLst>
              <a:ext uri="{FF2B5EF4-FFF2-40B4-BE49-F238E27FC236}">
                <a16:creationId xmlns:a16="http://schemas.microsoft.com/office/drawing/2014/main" id="{F77BFA46-D96F-42E9-B8A0-0DB198EB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303" y="3368231"/>
            <a:ext cx="9595593" cy="390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DBB501B-A3F6-4D0E-BDFB-91E5248EFBF6}"/>
              </a:ext>
            </a:extLst>
          </p:cNvPr>
          <p:cNvSpPr txBox="1">
            <a:spLocks/>
          </p:cNvSpPr>
          <p:nvPr/>
        </p:nvSpPr>
        <p:spPr>
          <a:xfrm>
            <a:off x="1000089" y="7383358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latin typeface="Antenna Light" panose="02000503000000020004" pitchFamily="50" charset="0"/>
                <a:ea typeface="+mn-ea"/>
                <a:cs typeface="+mn-cs"/>
              </a:rPr>
              <a:t>Validación cruzada: 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técnica para evaluar modelos mediante el entrenamiento en subconjuntos de los datos de entrenamiento y evaluarlos con el subconjunto complementario de los datos.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25E03F-392A-4FE7-80A7-8F6EE2A82927}"/>
              </a:ext>
            </a:extLst>
          </p:cNvPr>
          <p:cNvSpPr/>
          <p:nvPr/>
        </p:nvSpPr>
        <p:spPr>
          <a:xfrm>
            <a:off x="4630364" y="3637939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32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 y test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87D533C-4A93-4494-BF3D-BD562D7EDED1}"/>
              </a:ext>
            </a:extLst>
          </p:cNvPr>
          <p:cNvSpPr/>
          <p:nvPr/>
        </p:nvSpPr>
        <p:spPr>
          <a:xfrm>
            <a:off x="7407778" y="3743322"/>
            <a:ext cx="2183694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28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2800" dirty="0">
                <a:solidFill>
                  <a:schemeClr val="tx1"/>
                </a:solidFill>
                <a:latin typeface="Antenna Light" panose="02000503000000020004"/>
              </a:rPr>
              <a:t> y validación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9A85057-FE42-45A8-BA6F-9ACF4E2D58DF}"/>
              </a:ext>
            </a:extLst>
          </p:cNvPr>
          <p:cNvSpPr/>
          <p:nvPr/>
        </p:nvSpPr>
        <p:spPr>
          <a:xfrm>
            <a:off x="4627122" y="3743322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28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2800" dirty="0">
                <a:solidFill>
                  <a:schemeClr val="tx1"/>
                </a:solidFill>
                <a:latin typeface="Antenna Light" panose="02000503000000020004"/>
              </a:rPr>
              <a:t> y test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2C7A39E-E659-4C17-9923-63987F91D771}"/>
              </a:ext>
            </a:extLst>
          </p:cNvPr>
          <p:cNvSpPr/>
          <p:nvPr/>
        </p:nvSpPr>
        <p:spPr>
          <a:xfrm>
            <a:off x="9993548" y="6190401"/>
            <a:ext cx="3080426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solidFill>
                  <a:schemeClr val="tx1"/>
                </a:solidFill>
                <a:latin typeface="Antenna Light" panose="02000503000000020004"/>
              </a:rPr>
              <a:t>Validación cruzada</a:t>
            </a:r>
          </a:p>
        </p:txBody>
      </p:sp>
    </p:spTree>
    <p:extLst>
      <p:ext uri="{BB962C8B-B14F-4D97-AF65-F5344CB8AC3E}">
        <p14:creationId xmlns:p14="http://schemas.microsoft.com/office/powerpoint/2010/main" val="4002105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30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765;gdc5622224f_0_1570">
            <a:extLst>
              <a:ext uri="{FF2B5EF4-FFF2-40B4-BE49-F238E27FC236}">
                <a16:creationId xmlns:a16="http://schemas.microsoft.com/office/drawing/2014/main" id="{CB995F51-4D8E-72FB-5BF5-C46F5A5EC890}"/>
              </a:ext>
            </a:extLst>
          </p:cNvPr>
          <p:cNvCxnSpPr>
            <a:cxnSpLocks/>
          </p:cNvCxnSpPr>
          <p:nvPr/>
        </p:nvCxnSpPr>
        <p:spPr>
          <a:xfrm flipV="1">
            <a:off x="9455147" y="4876800"/>
            <a:ext cx="0" cy="213836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765;gdc5622224f_0_1570">
            <a:extLst>
              <a:ext uri="{FF2B5EF4-FFF2-40B4-BE49-F238E27FC236}">
                <a16:creationId xmlns:a16="http://schemas.microsoft.com/office/drawing/2014/main" id="{AD021464-4E5B-9B3F-5F88-357C559D7CE4}"/>
              </a:ext>
            </a:extLst>
          </p:cNvPr>
          <p:cNvCxnSpPr>
            <a:cxnSpLocks/>
          </p:cNvCxnSpPr>
          <p:nvPr/>
        </p:nvCxnSpPr>
        <p:spPr>
          <a:xfrm>
            <a:off x="7354884" y="5310188"/>
            <a:ext cx="0" cy="7048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1761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31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765;gdc5622224f_0_1570">
            <a:extLst>
              <a:ext uri="{FF2B5EF4-FFF2-40B4-BE49-F238E27FC236}">
                <a16:creationId xmlns:a16="http://schemas.microsoft.com/office/drawing/2014/main" id="{CB995F51-4D8E-72FB-5BF5-C46F5A5EC890}"/>
              </a:ext>
            </a:extLst>
          </p:cNvPr>
          <p:cNvCxnSpPr>
            <a:cxnSpLocks/>
          </p:cNvCxnSpPr>
          <p:nvPr/>
        </p:nvCxnSpPr>
        <p:spPr>
          <a:xfrm flipV="1">
            <a:off x="9455147" y="4876800"/>
            <a:ext cx="0" cy="213836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765;gdc5622224f_0_1570">
            <a:extLst>
              <a:ext uri="{FF2B5EF4-FFF2-40B4-BE49-F238E27FC236}">
                <a16:creationId xmlns:a16="http://schemas.microsoft.com/office/drawing/2014/main" id="{AD021464-4E5B-9B3F-5F88-357C559D7CE4}"/>
              </a:ext>
            </a:extLst>
          </p:cNvPr>
          <p:cNvCxnSpPr>
            <a:cxnSpLocks/>
          </p:cNvCxnSpPr>
          <p:nvPr/>
        </p:nvCxnSpPr>
        <p:spPr>
          <a:xfrm>
            <a:off x="7354884" y="5310188"/>
            <a:ext cx="0" cy="7048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765;gdc5622224f_0_1570">
            <a:extLst>
              <a:ext uri="{FF2B5EF4-FFF2-40B4-BE49-F238E27FC236}">
                <a16:creationId xmlns:a16="http://schemas.microsoft.com/office/drawing/2014/main" id="{A42B0F73-9741-A948-763B-513B5193E2D2}"/>
              </a:ext>
            </a:extLst>
          </p:cNvPr>
          <p:cNvCxnSpPr>
            <a:cxnSpLocks/>
          </p:cNvCxnSpPr>
          <p:nvPr/>
        </p:nvCxnSpPr>
        <p:spPr>
          <a:xfrm>
            <a:off x="6464296" y="5662613"/>
            <a:ext cx="0" cy="90963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74375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32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AD60D5-4C49-5696-4528-D9A18E30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3505200"/>
            <a:ext cx="7721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9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33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Mean Absolute Error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BA0461D-68B6-8E60-C274-C9C2AE86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3702050"/>
            <a:ext cx="63881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74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34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Mean Absolute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Percentage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A7E2330-0764-0E82-36D8-2DB4A62C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50" y="3867150"/>
            <a:ext cx="6591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592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uniandes.edu.co/images/phocagallery/campus%201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327" b="9800"/>
          <a:stretch/>
        </p:blipFill>
        <p:spPr bwMode="auto">
          <a:xfrm>
            <a:off x="1" y="0"/>
            <a:ext cx="173482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2871091" y="3178927"/>
            <a:ext cx="11674897" cy="3686810"/>
          </a:xfrm>
          <a:prstGeom prst="rect">
            <a:avLst/>
          </a:prstGeom>
          <a:solidFill>
            <a:srgbClr val="7030A0">
              <a:alpha val="58415"/>
            </a:srgb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6" name="Rectángulo 5"/>
          <p:cNvSpPr/>
          <p:nvPr/>
        </p:nvSpPr>
        <p:spPr>
          <a:xfrm rot="2700000">
            <a:off x="6038547" y="2161208"/>
            <a:ext cx="5271105" cy="5431184"/>
          </a:xfrm>
          <a:prstGeom prst="rect">
            <a:avLst/>
          </a:prstGeom>
          <a:noFill/>
          <a:ln w="95250">
            <a:solidFill>
              <a:schemeClr val="bg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8" name="Rectángulo 7"/>
          <p:cNvSpPr/>
          <p:nvPr/>
        </p:nvSpPr>
        <p:spPr>
          <a:xfrm>
            <a:off x="2802212" y="3631306"/>
            <a:ext cx="12106030" cy="217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30000"/>
              </a:lnSpc>
              <a:defRPr/>
            </a:pPr>
            <a:endParaRPr lang="es-MX" sz="7200" b="1">
              <a:solidFill>
                <a:schemeClr val="bg1"/>
              </a:solidFill>
              <a:latin typeface="Antenna Bold" panose="02000503000000020004" pitchFamily="50" charset="0"/>
              <a:ea typeface="Arial Unicode MS" pitchFamily="34" charset="-128"/>
              <a:cs typeface="Arial Unicode MS" pitchFamily="34" charset="-128"/>
            </a:endParaRPr>
          </a:p>
          <a:p>
            <a:pPr algn="ctr" eaLnBrk="0" hangingPunct="0">
              <a:defRPr/>
            </a:pPr>
            <a:r>
              <a:rPr lang="es-MX" sz="11400" b="1">
                <a:solidFill>
                  <a:schemeClr val="bg1"/>
                </a:solidFill>
                <a:latin typeface="Antenna Bold" panose="02000503000000020004" pitchFamily="50" charset="0"/>
                <a:ea typeface="Arial Unicode MS" pitchFamily="34" charset="-128"/>
                <a:cs typeface="Arial" panose="020B0604020202020204" pitchFamily="34" charset="0"/>
              </a:rPr>
              <a:t>PREGUNTAS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777DE7A-8E8E-4648-8781-DFEBA320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6510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uniandes.edu.co/images/phocagallery/campus%207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1540"/>
          <a:stretch/>
        </p:blipFill>
        <p:spPr bwMode="auto">
          <a:xfrm>
            <a:off x="4234" y="0"/>
            <a:ext cx="1733973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9530" y="557002"/>
            <a:ext cx="15389131" cy="8780961"/>
          </a:xfrm>
          <a:prstGeom prst="rect">
            <a:avLst/>
          </a:prstGeom>
          <a:solidFill>
            <a:schemeClr val="accent6">
              <a:lumMod val="50000"/>
              <a:alpha val="85607"/>
            </a:scheme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6" name="Rectángulo 5"/>
          <p:cNvSpPr/>
          <p:nvPr/>
        </p:nvSpPr>
        <p:spPr>
          <a:xfrm>
            <a:off x="1419837" y="1737835"/>
            <a:ext cx="152717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eaLnBrk="0" hangingPunct="0">
              <a:defRPr/>
            </a:pPr>
            <a:r>
              <a:rPr lang="es-MX" sz="7200" b="1">
                <a:solidFill>
                  <a:schemeClr val="bg1"/>
                </a:solidFill>
                <a:latin typeface="Antenna Bold" panose="02000503000000020004" pitchFamily="50" charset="0"/>
                <a:ea typeface="Arial Unicode MS"/>
                <a:cs typeface="Arial"/>
              </a:rPr>
              <a:t>CONTÁCTANOS</a:t>
            </a:r>
            <a:endParaRPr lang="es-ES" sz="2400">
              <a:solidFill>
                <a:schemeClr val="bg1"/>
              </a:solidFill>
              <a:latin typeface="Antenna Bold" panose="02000503000000020004" pitchFamily="50" charset="0"/>
              <a:ea typeface="Arial Unicode MS"/>
              <a:cs typeface="Arial"/>
            </a:endParaRPr>
          </a:p>
        </p:txBody>
      </p:sp>
      <p:sp>
        <p:nvSpPr>
          <p:cNvPr id="7" name="29 Rectángulo"/>
          <p:cNvSpPr/>
          <p:nvPr/>
        </p:nvSpPr>
        <p:spPr>
          <a:xfrm>
            <a:off x="2993519" y="3204054"/>
            <a:ext cx="14760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PÁGINAS</a:t>
            </a:r>
            <a:r>
              <a:rPr lang="es-CO" sz="32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WEB - </a:t>
            </a:r>
            <a:r>
              <a:rPr lang="es-ES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Ingeniería Industrial</a:t>
            </a:r>
            <a:r>
              <a:rPr lang="es-ES" sz="28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:</a:t>
            </a:r>
          </a:p>
          <a:p>
            <a:pPr lvl="1" indent="-390590"/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https://industrial.uniandes.edu.co/es/programas-academicos/maestrias</a:t>
            </a:r>
            <a:endParaRPr lang="es-ES" sz="2800" b="1">
              <a:solidFill>
                <a:srgbClr val="FFFF00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8" name="29 Rectángulo"/>
          <p:cNvSpPr/>
          <p:nvPr/>
        </p:nvSpPr>
        <p:spPr>
          <a:xfrm>
            <a:off x="2993519" y="4367716"/>
            <a:ext cx="11215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CORREO Maestría:   </a:t>
            </a:r>
            <a:r>
              <a: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solicitudes-miad@uniandes.edu.co</a:t>
            </a:r>
            <a:endParaRPr lang="es-CO" sz="2400" b="1">
              <a:solidFill>
                <a:schemeClr val="bg1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885932" y="1166658"/>
            <a:ext cx="13576333" cy="7459181"/>
          </a:xfrm>
          <a:prstGeom prst="rect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10" name="30 Rectángulo"/>
          <p:cNvSpPr/>
          <p:nvPr/>
        </p:nvSpPr>
        <p:spPr>
          <a:xfrm>
            <a:off x="2612269" y="4980282"/>
            <a:ext cx="7091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OTROS</a:t>
            </a:r>
            <a:r>
              <a:rPr lang="es-CO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ENLACES DE IMPORTANCIA</a:t>
            </a:r>
          </a:p>
        </p:txBody>
      </p:sp>
      <p:sp>
        <p:nvSpPr>
          <p:cNvPr id="11" name="20 Rectángulo"/>
          <p:cNvSpPr/>
          <p:nvPr/>
        </p:nvSpPr>
        <p:spPr>
          <a:xfrm>
            <a:off x="3166964" y="5426767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Matrículas: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https://matriculas.uniandes.edu.co/</a:t>
            </a:r>
          </a:p>
        </p:txBody>
      </p:sp>
      <p:sp>
        <p:nvSpPr>
          <p:cNvPr id="12" name="22 Rectángulo"/>
          <p:cNvSpPr/>
          <p:nvPr/>
        </p:nvSpPr>
        <p:spPr>
          <a:xfrm>
            <a:off x="3166964" y="588838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Registro: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http://registro.uniandes.edu.co/</a:t>
            </a:r>
          </a:p>
        </p:txBody>
      </p:sp>
      <p:sp>
        <p:nvSpPr>
          <p:cNvPr id="13" name="27 Rectángulo"/>
          <p:cNvSpPr/>
          <p:nvPr/>
        </p:nvSpPr>
        <p:spPr>
          <a:xfrm>
            <a:off x="3166964" y="633585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 Neón: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</a:t>
            </a:r>
            <a:r>
              <a:rPr lang="es-ES" sz="2400" b="1" err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bloqueneon.uniandes.edu.co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/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10EF0C-3475-B946-9C5F-E68A475B1926}"/>
              </a:ext>
            </a:extLst>
          </p:cNvPr>
          <p:cNvGrpSpPr/>
          <p:nvPr/>
        </p:nvGrpSpPr>
        <p:grpSpPr>
          <a:xfrm>
            <a:off x="3154923" y="7658343"/>
            <a:ext cx="2740575" cy="512811"/>
            <a:chOff x="2493370" y="7674606"/>
            <a:chExt cx="2740575" cy="51281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5F0F399-B2E5-4EAC-9418-DB924D45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70" y="7674606"/>
              <a:ext cx="466192" cy="51281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14C814-76FC-42C0-8470-200336FAEFB7}"/>
                </a:ext>
              </a:extLst>
            </p:cNvPr>
            <p:cNvSpPr txBox="1"/>
            <p:nvPr/>
          </p:nvSpPr>
          <p:spPr>
            <a:xfrm>
              <a:off x="3018709" y="7700178"/>
              <a:ext cx="221523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79E2E8-0FC0-4249-B3E0-440025EE0D79}"/>
              </a:ext>
            </a:extLst>
          </p:cNvPr>
          <p:cNvGrpSpPr/>
          <p:nvPr/>
        </p:nvGrpSpPr>
        <p:grpSpPr>
          <a:xfrm>
            <a:off x="11039383" y="7631587"/>
            <a:ext cx="5975164" cy="539567"/>
            <a:chOff x="9667712" y="7599597"/>
            <a:chExt cx="5975164" cy="53956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26FB15-16EB-49DA-943B-0879EE8FE109}"/>
                </a:ext>
              </a:extLst>
            </p:cNvPr>
            <p:cNvSpPr txBox="1"/>
            <p:nvPr/>
          </p:nvSpPr>
          <p:spPr>
            <a:xfrm>
              <a:off x="10216736" y="7631587"/>
              <a:ext cx="54261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</a:p>
          </p:txBody>
        </p:sp>
        <p:pic>
          <p:nvPicPr>
            <p:cNvPr id="19" name="Imagen 2" descr="Imagen que contiene dibujo, luz, alimentos&#10;&#10;Descripción generada con confianza muy alta">
              <a:extLst>
                <a:ext uri="{FF2B5EF4-FFF2-40B4-BE49-F238E27FC236}">
                  <a16:creationId xmlns:a16="http://schemas.microsoft.com/office/drawing/2014/main" id="{0C501945-7443-4162-A690-D721D68D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712" y="7599597"/>
              <a:ext cx="465189" cy="53956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495CC6E-F3DA-B045-88D1-9D4C5DDF823D}"/>
              </a:ext>
            </a:extLst>
          </p:cNvPr>
          <p:cNvGrpSpPr/>
          <p:nvPr/>
        </p:nvGrpSpPr>
        <p:grpSpPr>
          <a:xfrm>
            <a:off x="7167504" y="7622276"/>
            <a:ext cx="2896573" cy="539567"/>
            <a:chOff x="6158062" y="7631587"/>
            <a:chExt cx="2896573" cy="539567"/>
          </a:xfrm>
        </p:grpSpPr>
        <p:pic>
          <p:nvPicPr>
            <p:cNvPr id="20" name="Imagen 3" descr="Imagen que contiene dibujo&#10;&#10;Descripción generada con confianza muy alta">
              <a:extLst>
                <a:ext uri="{FF2B5EF4-FFF2-40B4-BE49-F238E27FC236}">
                  <a16:creationId xmlns:a16="http://schemas.microsoft.com/office/drawing/2014/main" id="{13FAD0BE-37A8-4B3E-ACF6-9EA59673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8062" y="7631587"/>
              <a:ext cx="465188" cy="53956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640896-75A3-4834-8AF4-4FD719A9FF79}"/>
                </a:ext>
              </a:extLst>
            </p:cNvPr>
            <p:cNvSpPr txBox="1"/>
            <p:nvPr/>
          </p:nvSpPr>
          <p:spPr>
            <a:xfrm>
              <a:off x="6707085" y="7645511"/>
              <a:ext cx="23475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9C89928-E6E1-4041-9DCB-2208881E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300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0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0B0AA80-C31E-4E98-9702-5F2E4A8B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4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D4FF72A-DC9C-4433-AF5C-05DBE4E88618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División Train y 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036D37-4F9A-4824-AFF4-79CC2EE89F0E}"/>
              </a:ext>
            </a:extLst>
          </p:cNvPr>
          <p:cNvSpPr txBox="1">
            <a:spLocks/>
          </p:cNvSpPr>
          <p:nvPr/>
        </p:nvSpPr>
        <p:spPr>
          <a:xfrm>
            <a:off x="1000089" y="1913493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Se debe separar sus datos en divisiones de entrenamiento y prueba para evitar que un modelo sobreajuste y para poder evaluar con precisión su modelo.</a:t>
            </a:r>
          </a:p>
        </p:txBody>
      </p:sp>
      <p:pic>
        <p:nvPicPr>
          <p:cNvPr id="1026" name="Picture 2" descr="Qué es el escenario de entrenamiento, validación y prueba de conjuntos de  datos en aprendizaje automático? - Quora">
            <a:extLst>
              <a:ext uri="{FF2B5EF4-FFF2-40B4-BE49-F238E27FC236}">
                <a16:creationId xmlns:a16="http://schemas.microsoft.com/office/drawing/2014/main" id="{F77BFA46-D96F-42E9-B8A0-0DB198EB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303" y="3368231"/>
            <a:ext cx="9595593" cy="390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DBB501B-A3F6-4D0E-BDFB-91E5248EFBF6}"/>
              </a:ext>
            </a:extLst>
          </p:cNvPr>
          <p:cNvSpPr txBox="1">
            <a:spLocks/>
          </p:cNvSpPr>
          <p:nvPr/>
        </p:nvSpPr>
        <p:spPr>
          <a:xfrm>
            <a:off x="1000089" y="7383358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latin typeface="Antenna Light" panose="02000503000000020004" pitchFamily="50" charset="0"/>
                <a:ea typeface="+mn-ea"/>
                <a:cs typeface="+mn-cs"/>
              </a:rPr>
              <a:t>Validación cruzada: 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técnica para evaluar modelos mediante el entrenamiento en subconjuntos de los datos de entrenamiento y evaluarlos con el subconjunto complementario de los datos.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25E03F-392A-4FE7-80A7-8F6EE2A82927}"/>
              </a:ext>
            </a:extLst>
          </p:cNvPr>
          <p:cNvSpPr/>
          <p:nvPr/>
        </p:nvSpPr>
        <p:spPr>
          <a:xfrm>
            <a:off x="4630364" y="3637939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32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 y test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87D533C-4A93-4494-BF3D-BD562D7EDED1}"/>
              </a:ext>
            </a:extLst>
          </p:cNvPr>
          <p:cNvSpPr/>
          <p:nvPr/>
        </p:nvSpPr>
        <p:spPr>
          <a:xfrm>
            <a:off x="7407778" y="3743322"/>
            <a:ext cx="2183694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28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2800" dirty="0">
                <a:solidFill>
                  <a:schemeClr val="tx1"/>
                </a:solidFill>
                <a:latin typeface="Antenna Light" panose="02000503000000020004"/>
              </a:rPr>
              <a:t> y validación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9A85057-FE42-45A8-BA6F-9ACF4E2D58DF}"/>
              </a:ext>
            </a:extLst>
          </p:cNvPr>
          <p:cNvSpPr/>
          <p:nvPr/>
        </p:nvSpPr>
        <p:spPr>
          <a:xfrm>
            <a:off x="4627122" y="3743322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28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2800" dirty="0">
                <a:solidFill>
                  <a:schemeClr val="tx1"/>
                </a:solidFill>
                <a:latin typeface="Antenna Light" panose="02000503000000020004"/>
              </a:rPr>
              <a:t> y test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2C7A39E-E659-4C17-9923-63987F91D771}"/>
              </a:ext>
            </a:extLst>
          </p:cNvPr>
          <p:cNvSpPr/>
          <p:nvPr/>
        </p:nvSpPr>
        <p:spPr>
          <a:xfrm>
            <a:off x="9993548" y="6190401"/>
            <a:ext cx="3080426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solidFill>
                  <a:schemeClr val="tx1"/>
                </a:solidFill>
                <a:latin typeface="Antenna Light" panose="02000503000000020004"/>
              </a:rPr>
              <a:t>Validación cruzada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C8E99-25CD-F9DC-466E-6E12A7A6AF79}"/>
              </a:ext>
            </a:extLst>
          </p:cNvPr>
          <p:cNvSpPr txBox="1"/>
          <p:nvPr/>
        </p:nvSpPr>
        <p:spPr>
          <a:xfrm>
            <a:off x="6329364" y="4284828"/>
            <a:ext cx="5772150" cy="14465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O" sz="8800" dirty="0"/>
              <a:t>¡SIEMPRE!</a:t>
            </a:r>
          </a:p>
        </p:txBody>
      </p:sp>
    </p:spTree>
    <p:extLst>
      <p:ext uri="{BB962C8B-B14F-4D97-AF65-F5344CB8AC3E}">
        <p14:creationId xmlns:p14="http://schemas.microsoft.com/office/powerpoint/2010/main" val="85768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5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" name="Google Shape;623;gd6ca21133a_0_94">
            <a:extLst>
              <a:ext uri="{FF2B5EF4-FFF2-40B4-BE49-F238E27FC236}">
                <a16:creationId xmlns:a16="http://schemas.microsoft.com/office/drawing/2014/main" id="{87E93FB3-C90E-65FE-BB37-24E80CEAF7FB}"/>
              </a:ext>
            </a:extLst>
          </p:cNvPr>
          <p:cNvSpPr txBox="1"/>
          <p:nvPr/>
        </p:nvSpPr>
        <p:spPr>
          <a:xfrm>
            <a:off x="9201150" y="3098363"/>
            <a:ext cx="14391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98941"/>
              </p:ext>
            </p:extLst>
          </p:nvPr>
        </p:nvGraphicFramePr>
        <p:xfrm>
          <a:off x="5186362" y="3775441"/>
          <a:ext cx="7300914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CO"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ítulo 1">
            <a:extLst>
              <a:ext uri="{FF2B5EF4-FFF2-40B4-BE49-F238E27FC236}">
                <a16:creationId xmlns:a16="http://schemas.microsoft.com/office/drawing/2014/main" id="{03C0BEAF-E78F-CED0-A27C-E831CDCC42D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409930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6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315337"/>
              </p:ext>
            </p:extLst>
          </p:nvPr>
        </p:nvGraphicFramePr>
        <p:xfrm>
          <a:off x="5186362" y="3775441"/>
          <a:ext cx="7486651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 Negativos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Verdaderos Positivos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E53E7DE2-34EE-D286-0C57-0CCB3B2042F0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  <p:sp>
        <p:nvSpPr>
          <p:cNvPr id="4" name="Google Shape;623;gd6ca21133a_0_94">
            <a:extLst>
              <a:ext uri="{FF2B5EF4-FFF2-40B4-BE49-F238E27FC236}">
                <a16:creationId xmlns:a16="http://schemas.microsoft.com/office/drawing/2014/main" id="{66898639-56A4-C324-B270-5015E440058A}"/>
              </a:ext>
            </a:extLst>
          </p:cNvPr>
          <p:cNvSpPr txBox="1"/>
          <p:nvPr/>
        </p:nvSpPr>
        <p:spPr>
          <a:xfrm>
            <a:off x="9201150" y="3098363"/>
            <a:ext cx="14391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6746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7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907433"/>
              </p:ext>
            </p:extLst>
          </p:nvPr>
        </p:nvGraphicFramePr>
        <p:xfrm>
          <a:off x="5186362" y="3775441"/>
          <a:ext cx="7300914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Positivos</a:t>
                      </a:r>
                      <a:endParaRPr sz="32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Negativos</a:t>
                      </a:r>
                      <a:endParaRPr sz="32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799CD370-3176-2BC0-502C-9846228ABB0D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  <p:sp>
        <p:nvSpPr>
          <p:cNvPr id="4" name="Google Shape;623;gd6ca21133a_0_94">
            <a:extLst>
              <a:ext uri="{FF2B5EF4-FFF2-40B4-BE49-F238E27FC236}">
                <a16:creationId xmlns:a16="http://schemas.microsoft.com/office/drawing/2014/main" id="{3331D592-FE81-51B1-352B-69C3C969ABEF}"/>
              </a:ext>
            </a:extLst>
          </p:cNvPr>
          <p:cNvSpPr txBox="1"/>
          <p:nvPr/>
        </p:nvSpPr>
        <p:spPr>
          <a:xfrm>
            <a:off x="9201150" y="3098363"/>
            <a:ext cx="14391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6782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8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" name="Google Shape;623;gd6ca21133a_0_94">
            <a:extLst>
              <a:ext uri="{FF2B5EF4-FFF2-40B4-BE49-F238E27FC236}">
                <a16:creationId xmlns:a16="http://schemas.microsoft.com/office/drawing/2014/main" id="{87E93FB3-C90E-65FE-BB37-24E80CEAF7FB}"/>
              </a:ext>
            </a:extLst>
          </p:cNvPr>
          <p:cNvSpPr txBox="1"/>
          <p:nvPr/>
        </p:nvSpPr>
        <p:spPr>
          <a:xfrm>
            <a:off x="9637987" y="3098363"/>
            <a:ext cx="1002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702488"/>
              </p:ext>
            </p:extLst>
          </p:nvPr>
        </p:nvGraphicFramePr>
        <p:xfrm>
          <a:off x="5186362" y="3775441"/>
          <a:ext cx="7500938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 Negativos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Negativos</a:t>
                      </a: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Positivos</a:t>
                      </a: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Verdaderos Positivos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25C5ABF7-72AB-4B51-1486-38EBCA077511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192848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9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9" name="Google Shape;677;gdc5622224f_0_1640">
            <a:extLst>
              <a:ext uri="{FF2B5EF4-FFF2-40B4-BE49-F238E27FC236}">
                <a16:creationId xmlns:a16="http://schemas.microsoft.com/office/drawing/2014/main" id="{A37A446B-E481-6130-9AFB-D86DC207D2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0711" y="4383825"/>
            <a:ext cx="8411614" cy="1377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313213"/>
      </p:ext>
    </p:extLst>
  </p:cSld>
  <p:clrMapOvr>
    <a:masterClrMapping/>
  </p:clrMapOvr>
</p:sld>
</file>

<file path=ppt/theme/theme1.xml><?xml version="1.0" encoding="utf-8"?>
<a:theme xmlns:a="http://schemas.openxmlformats.org/drawingml/2006/main" name="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F5A158B-BB6A-2444-A4F6-1F7DBC895C23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1_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A57AC167-B8EB-426B-9899-9CFBC527F827}"/>
    </a:ext>
  </a:extLst>
</a:theme>
</file>

<file path=ppt/theme/theme5.xml><?xml version="1.0" encoding="utf-8"?>
<a:theme xmlns:a="http://schemas.openxmlformats.org/drawingml/2006/main" name="1_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31ED6052-AD42-4D63-82F4-30A39D6B8781}"/>
    </a:ext>
  </a:extLst>
</a:theme>
</file>

<file path=ppt/theme/theme6.xml><?xml version="1.0" encoding="utf-8"?>
<a:theme xmlns:a="http://schemas.openxmlformats.org/drawingml/2006/main" name="1_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D8236122-F687-4A54-BB69-AD62DD2937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B337A07470EA4D815EAD85B02F9412" ma:contentTypeVersion="9" ma:contentTypeDescription="Crear nuevo documento." ma:contentTypeScope="" ma:versionID="b304f66378d28b5caa8e5ff66c085823">
  <xsd:schema xmlns:xsd="http://www.w3.org/2001/XMLSchema" xmlns:xs="http://www.w3.org/2001/XMLSchema" xmlns:p="http://schemas.microsoft.com/office/2006/metadata/properties" xmlns:ns2="299da364-5bd6-4856-b54f-296f95f3dc71" xmlns:ns3="7fe59f34-55a4-4ccc-9a2c-36cfcecf2037" xmlns:ns4="f56f2f5c-3d56-4d70-9022-3d712eea6fdb" targetNamespace="http://schemas.microsoft.com/office/2006/metadata/properties" ma:root="true" ma:fieldsID="76e39bdae2ce33f747ddc2199e311f5b" ns2:_="" ns3:_="" ns4:_="">
    <xsd:import namespace="299da364-5bd6-4856-b54f-296f95f3dc71"/>
    <xsd:import namespace="7fe59f34-55a4-4ccc-9a2c-36cfcecf2037"/>
    <xsd:import namespace="f56f2f5c-3d56-4d70-9022-3d712eea6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f2f5c-3d56-4d70-9022-3d712eea6fdb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ECC79B-6A26-4FAB-9034-859E0E3522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26DC3-2D22-4A21-AAB1-8BD4A825B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da364-5bd6-4856-b54f-296f95f3dc71"/>
    <ds:schemaRef ds:uri="7fe59f34-55a4-4ccc-9a2c-36cfcecf2037"/>
    <ds:schemaRef ds:uri="f56f2f5c-3d56-4d70-9022-3d712eea6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6F96A0-A009-4EB0-9A3F-D6F81743887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b00cbc-cea4-4629-afa9-2a0ea5398757"/>
    <ds:schemaRef ds:uri="http://schemas.microsoft.com/office/infopath/2007/PartnerControls"/>
    <ds:schemaRef ds:uri="5be7b9e8-b6d5-4c5b-b5e2-73fe756bfb0a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para MIAD Virtual 2021</Template>
  <TotalTime>3584</TotalTime>
  <Words>949</Words>
  <Application>Microsoft Macintosh PowerPoint</Application>
  <PresentationFormat>Custom</PresentationFormat>
  <Paragraphs>226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Antenna Bold</vt:lpstr>
      <vt:lpstr>Antenna Light</vt:lpstr>
      <vt:lpstr>Antenna Regular</vt:lpstr>
      <vt:lpstr>Arial</vt:lpstr>
      <vt:lpstr>Calibri</vt:lpstr>
      <vt:lpstr>Proxima Nova</vt:lpstr>
      <vt:lpstr>Proxima Nova Semibold</vt:lpstr>
      <vt:lpstr>Rockwell</vt:lpstr>
      <vt:lpstr>Para recursos en general</vt:lpstr>
      <vt:lpstr>Encabezados y cierre</vt:lpstr>
      <vt:lpstr>Diseño para Videos</vt:lpstr>
      <vt:lpstr>1_Encabezados y cierre</vt:lpstr>
      <vt:lpstr>1_Para recursos en general</vt:lpstr>
      <vt:lpstr>1_Diseño para Videos</vt:lpstr>
      <vt:lpstr>PowerPoint Presentation</vt:lpstr>
      <vt:lpstr>Machine Learning y Procesamiento de Lenguaje Natural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Johanna Bernal Rueda</dc:creator>
  <cp:lastModifiedBy>David Zarruk</cp:lastModifiedBy>
  <cp:revision>31</cp:revision>
  <dcterms:created xsi:type="dcterms:W3CDTF">2021-05-20T22:41:38Z</dcterms:created>
  <dcterms:modified xsi:type="dcterms:W3CDTF">2024-04-05T00:31:34Z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0x010100F0B337A07470EA4D815EAD85B02F9412</vt:lpwstr>
  </property>
</Properties>
</file>